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68" r:id="rId3"/>
    <p:sldId id="269" r:id="rId4"/>
    <p:sldId id="258" r:id="rId5"/>
    <p:sldId id="257" r:id="rId6"/>
    <p:sldId id="262" r:id="rId7"/>
    <p:sldId id="260" r:id="rId8"/>
    <p:sldId id="263" r:id="rId9"/>
    <p:sldId id="261" r:id="rId10"/>
    <p:sldId id="264" r:id="rId11"/>
    <p:sldId id="265" r:id="rId12"/>
    <p:sldId id="259" r:id="rId13"/>
    <p:sldId id="266" r:id="rId14"/>
    <p:sldId id="267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90" r:id="rId24"/>
    <p:sldId id="281" r:id="rId25"/>
    <p:sldId id="282" r:id="rId26"/>
    <p:sldId id="286" r:id="rId27"/>
    <p:sldId id="287" r:id="rId28"/>
    <p:sldId id="288" r:id="rId29"/>
    <p:sldId id="289" r:id="rId30"/>
    <p:sldId id="283" r:id="rId31"/>
    <p:sldId id="284" r:id="rId32"/>
    <p:sldId id="285" r:id="rId33"/>
    <p:sldId id="279" r:id="rId34"/>
    <p:sldId id="28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423" autoAdjust="0"/>
  </p:normalViewPr>
  <p:slideViewPr>
    <p:cSldViewPr snapToGrid="0">
      <p:cViewPr varScale="1">
        <p:scale>
          <a:sx n="115" d="100"/>
          <a:sy n="115" d="100"/>
        </p:scale>
        <p:origin x="15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12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39EB48D-2ACF-4901-962E-ED080546015C}" type="VALUE">
                      <a:rPr lang="en-US" sz="2000">
                        <a:latin typeface="Meta-Light" panose="020B0504030101020102" pitchFamily="34" charset="0"/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103871074086754"/>
                      <c:h val="0.1593870666907512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eta-Light" panose="020B0504030101020102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eta-Light" panose="020B0504030101020102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8.5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eta-Light" panose="020B0504030101020102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7.7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eta-Light" panose="020B0504030101020102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18.5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0660512"/>
        <c:axId val="120659952"/>
      </c:barChart>
      <c:catAx>
        <c:axId val="1206605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0659952"/>
        <c:crosses val="autoZero"/>
        <c:auto val="1"/>
        <c:lblAlgn val="ctr"/>
        <c:lblOffset val="100"/>
        <c:noMultiLvlLbl val="0"/>
      </c:catAx>
      <c:valAx>
        <c:axId val="120659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660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0.10507</cdr:x>
      <cdr:y>0.15834</cdr:y>
    </cdr:from>
    <cdr:to>
      <cdr:x>0.20773</cdr:x>
      <cdr:y>0.37723</cdr:y>
    </cdr:to>
    <cdr:sp macro="" textlink="">
      <cdr:nvSpPr>
        <cdr:cNvPr id="3" name="Freeform 2"/>
        <cdr:cNvSpPr/>
      </cdr:nvSpPr>
      <cdr:spPr>
        <a:xfrm xmlns:a="http://schemas.openxmlformats.org/drawingml/2006/main">
          <a:off x="828675" y="688975"/>
          <a:ext cx="809625" cy="952500"/>
        </a:xfrm>
        <a:custGeom xmlns:a="http://schemas.openxmlformats.org/drawingml/2006/main">
          <a:avLst/>
          <a:gdLst>
            <a:gd name="connsiteX0" fmla="*/ 809625 w 809625"/>
            <a:gd name="connsiteY0" fmla="*/ 952500 h 952500"/>
            <a:gd name="connsiteX1" fmla="*/ 571500 w 809625"/>
            <a:gd name="connsiteY1" fmla="*/ 409575 h 952500"/>
            <a:gd name="connsiteX2" fmla="*/ 200025 w 809625"/>
            <a:gd name="connsiteY2" fmla="*/ 276225 h 952500"/>
            <a:gd name="connsiteX3" fmla="*/ 0 w 809625"/>
            <a:gd name="connsiteY3" fmla="*/ 0 h 952500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</a:cxnLst>
          <a:rect l="l" t="t" r="r" b="b"/>
          <a:pathLst>
            <a:path w="809625" h="952500">
              <a:moveTo>
                <a:pt x="809625" y="952500"/>
              </a:moveTo>
              <a:cubicBezTo>
                <a:pt x="741362" y="737393"/>
                <a:pt x="673100" y="522287"/>
                <a:pt x="571500" y="409575"/>
              </a:cubicBezTo>
              <a:cubicBezTo>
                <a:pt x="469900" y="296863"/>
                <a:pt x="295275" y="344488"/>
                <a:pt x="200025" y="276225"/>
              </a:cubicBezTo>
              <a:cubicBezTo>
                <a:pt x="104775" y="207962"/>
                <a:pt x="52387" y="103981"/>
                <a:pt x="0" y="0"/>
              </a:cubicBezTo>
            </a:path>
          </a:pathLst>
        </a:cu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0.469</cdr:x>
      <cdr:y>0.14812</cdr:y>
    </cdr:from>
    <cdr:to>
      <cdr:x>0.57166</cdr:x>
      <cdr:y>0.36702</cdr:y>
    </cdr:to>
    <cdr:sp macro="" textlink="">
      <cdr:nvSpPr>
        <cdr:cNvPr id="4" name="Freeform 3"/>
        <cdr:cNvSpPr/>
      </cdr:nvSpPr>
      <cdr:spPr>
        <a:xfrm xmlns:a="http://schemas.openxmlformats.org/drawingml/2006/main">
          <a:off x="3698875" y="644525"/>
          <a:ext cx="809625" cy="952500"/>
        </a:xfrm>
        <a:custGeom xmlns:a="http://schemas.openxmlformats.org/drawingml/2006/main">
          <a:avLst/>
          <a:gdLst>
            <a:gd name="connsiteX0" fmla="*/ 809625 w 809625"/>
            <a:gd name="connsiteY0" fmla="*/ 952500 h 952500"/>
            <a:gd name="connsiteX1" fmla="*/ 571500 w 809625"/>
            <a:gd name="connsiteY1" fmla="*/ 409575 h 952500"/>
            <a:gd name="connsiteX2" fmla="*/ 200025 w 809625"/>
            <a:gd name="connsiteY2" fmla="*/ 276225 h 952500"/>
            <a:gd name="connsiteX3" fmla="*/ 0 w 809625"/>
            <a:gd name="connsiteY3" fmla="*/ 0 h 952500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</a:cxnLst>
          <a:rect l="l" t="t" r="r" b="b"/>
          <a:pathLst>
            <a:path w="809625" h="952500">
              <a:moveTo>
                <a:pt x="809625" y="952500"/>
              </a:moveTo>
              <a:cubicBezTo>
                <a:pt x="741362" y="737393"/>
                <a:pt x="673100" y="522287"/>
                <a:pt x="571500" y="409575"/>
              </a:cubicBezTo>
              <a:cubicBezTo>
                <a:pt x="469900" y="296863"/>
                <a:pt x="295275" y="344488"/>
                <a:pt x="200025" y="276225"/>
              </a:cubicBezTo>
              <a:cubicBezTo>
                <a:pt x="104775" y="207962"/>
                <a:pt x="52387" y="103981"/>
                <a:pt x="0" y="0"/>
              </a:cubicBezTo>
            </a:path>
          </a:pathLst>
        </a:cu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0.39842</cdr:x>
      <cdr:y>0.65961</cdr:y>
    </cdr:from>
    <cdr:to>
      <cdr:x>0.50362</cdr:x>
      <cdr:y>0.82816</cdr:y>
    </cdr:to>
    <cdr:sp macro="" textlink="">
      <cdr:nvSpPr>
        <cdr:cNvPr id="5" name="Freeform 4"/>
        <cdr:cNvSpPr/>
      </cdr:nvSpPr>
      <cdr:spPr>
        <a:xfrm xmlns:a="http://schemas.openxmlformats.org/drawingml/2006/main">
          <a:off x="3142230" y="2870200"/>
          <a:ext cx="829695" cy="733425"/>
        </a:xfrm>
        <a:custGeom xmlns:a="http://schemas.openxmlformats.org/drawingml/2006/main">
          <a:avLst/>
          <a:gdLst>
            <a:gd name="connsiteX0" fmla="*/ 829695 w 829695"/>
            <a:gd name="connsiteY0" fmla="*/ 0 h 733425"/>
            <a:gd name="connsiteX1" fmla="*/ 601095 w 829695"/>
            <a:gd name="connsiteY1" fmla="*/ 390525 h 733425"/>
            <a:gd name="connsiteX2" fmla="*/ 258195 w 829695"/>
            <a:gd name="connsiteY2" fmla="*/ 447675 h 733425"/>
            <a:gd name="connsiteX3" fmla="*/ 1020 w 829695"/>
            <a:gd name="connsiteY3" fmla="*/ 733425 h 73342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</a:cxnLst>
          <a:rect l="l" t="t" r="r" b="b"/>
          <a:pathLst>
            <a:path w="829695" h="733425">
              <a:moveTo>
                <a:pt x="829695" y="0"/>
              </a:moveTo>
              <a:cubicBezTo>
                <a:pt x="763020" y="157956"/>
                <a:pt x="696345" y="315913"/>
                <a:pt x="601095" y="390525"/>
              </a:cubicBezTo>
              <a:cubicBezTo>
                <a:pt x="505845" y="465137"/>
                <a:pt x="358207" y="390525"/>
                <a:pt x="258195" y="447675"/>
              </a:cubicBezTo>
              <a:cubicBezTo>
                <a:pt x="158183" y="504825"/>
                <a:pt x="-14855" y="700088"/>
                <a:pt x="1020" y="733425"/>
              </a:cubicBezTo>
            </a:path>
          </a:pathLst>
        </a:cu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0.63889</cdr:x>
      <cdr:y>0.65086</cdr:y>
    </cdr:from>
    <cdr:to>
      <cdr:x>0.73913</cdr:x>
      <cdr:y>0.83254</cdr:y>
    </cdr:to>
    <cdr:sp macro="" textlink="">
      <cdr:nvSpPr>
        <cdr:cNvPr id="6" name="Freeform 5"/>
        <cdr:cNvSpPr/>
      </cdr:nvSpPr>
      <cdr:spPr>
        <a:xfrm xmlns:a="http://schemas.openxmlformats.org/drawingml/2006/main">
          <a:off x="5038725" y="2832100"/>
          <a:ext cx="790575" cy="790575"/>
        </a:xfrm>
        <a:custGeom xmlns:a="http://schemas.openxmlformats.org/drawingml/2006/main">
          <a:avLst/>
          <a:gdLst>
            <a:gd name="connsiteX0" fmla="*/ 0 w 790575"/>
            <a:gd name="connsiteY0" fmla="*/ 0 h 790575"/>
            <a:gd name="connsiteX1" fmla="*/ 133350 w 790575"/>
            <a:gd name="connsiteY1" fmla="*/ 457200 h 790575"/>
            <a:gd name="connsiteX2" fmla="*/ 466725 w 790575"/>
            <a:gd name="connsiteY2" fmla="*/ 514350 h 790575"/>
            <a:gd name="connsiteX3" fmla="*/ 790575 w 790575"/>
            <a:gd name="connsiteY3" fmla="*/ 790575 h 79057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</a:cxnLst>
          <a:rect l="l" t="t" r="r" b="b"/>
          <a:pathLst>
            <a:path w="790575" h="790575">
              <a:moveTo>
                <a:pt x="0" y="0"/>
              </a:moveTo>
              <a:cubicBezTo>
                <a:pt x="27781" y="185737"/>
                <a:pt x="55563" y="371475"/>
                <a:pt x="133350" y="457200"/>
              </a:cubicBezTo>
              <a:cubicBezTo>
                <a:pt x="211137" y="542925"/>
                <a:pt x="357188" y="458788"/>
                <a:pt x="466725" y="514350"/>
              </a:cubicBezTo>
              <a:cubicBezTo>
                <a:pt x="576262" y="569912"/>
                <a:pt x="706438" y="747713"/>
                <a:pt x="790575" y="790575"/>
              </a:cubicBezTo>
            </a:path>
          </a:pathLst>
        </a:cu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0.75492</cdr:x>
      <cdr:y>0.17366</cdr:y>
    </cdr:from>
    <cdr:to>
      <cdr:x>0.84179</cdr:x>
      <cdr:y>0.43415</cdr:y>
    </cdr:to>
    <cdr:sp macro="" textlink="">
      <cdr:nvSpPr>
        <cdr:cNvPr id="7" name="Freeform 6"/>
        <cdr:cNvSpPr/>
      </cdr:nvSpPr>
      <cdr:spPr>
        <a:xfrm xmlns:a="http://schemas.openxmlformats.org/drawingml/2006/main">
          <a:off x="5953824" y="755650"/>
          <a:ext cx="685101" cy="1133475"/>
        </a:xfrm>
        <a:custGeom xmlns:a="http://schemas.openxmlformats.org/drawingml/2006/main">
          <a:avLst/>
          <a:gdLst>
            <a:gd name="connsiteX0" fmla="*/ 65976 w 685101"/>
            <a:gd name="connsiteY0" fmla="*/ 1133475 h 1133475"/>
            <a:gd name="connsiteX1" fmla="*/ 37401 w 685101"/>
            <a:gd name="connsiteY1" fmla="*/ 419100 h 1133475"/>
            <a:gd name="connsiteX2" fmla="*/ 513651 w 685101"/>
            <a:gd name="connsiteY2" fmla="*/ 276225 h 1133475"/>
            <a:gd name="connsiteX3" fmla="*/ 685101 w 685101"/>
            <a:gd name="connsiteY3" fmla="*/ 0 h 113347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</a:cxnLst>
          <a:rect l="l" t="t" r="r" b="b"/>
          <a:pathLst>
            <a:path w="685101" h="1133475">
              <a:moveTo>
                <a:pt x="65976" y="1133475"/>
              </a:moveTo>
              <a:cubicBezTo>
                <a:pt x="14382" y="847725"/>
                <a:pt x="-37212" y="561975"/>
                <a:pt x="37401" y="419100"/>
              </a:cubicBezTo>
              <a:cubicBezTo>
                <a:pt x="112014" y="276225"/>
                <a:pt x="405701" y="346075"/>
                <a:pt x="513651" y="276225"/>
              </a:cubicBezTo>
              <a:cubicBezTo>
                <a:pt x="621601" y="206375"/>
                <a:pt x="653351" y="103187"/>
                <a:pt x="685101" y="0"/>
              </a:cubicBezTo>
            </a:path>
          </a:pathLst>
        </a:custGeom>
        <a:noFill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0.13043</cdr:x>
      <cdr:y>0.81722</cdr:y>
    </cdr:from>
    <cdr:to>
      <cdr:x>0.46618</cdr:x>
      <cdr:y>0.95184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1028700" y="3556000"/>
          <a:ext cx="2647950" cy="5857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800" dirty="0" smtClean="0">
              <a:latin typeface="Meta-Light" panose="020B0504030101020102" pitchFamily="34" charset="0"/>
            </a:rPr>
            <a:t>Global Foundries</a:t>
          </a:r>
          <a:endParaRPr lang="en-US" sz="2800" dirty="0">
            <a:latin typeface="Meta-Light" panose="020B0504030101020102" pitchFamily="34" charset="0"/>
          </a:endParaRPr>
        </a:p>
      </cdr:txBody>
    </cdr:sp>
  </cdr:relSizeAnchor>
  <cdr:relSizeAnchor xmlns:cdr="http://schemas.openxmlformats.org/drawingml/2006/chartDrawing">
    <cdr:from>
      <cdr:x>0.41425</cdr:x>
      <cdr:y>0.03951</cdr:y>
    </cdr:from>
    <cdr:to>
      <cdr:x>0.61151</cdr:x>
      <cdr:y>0.17413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3267075" y="171916"/>
          <a:ext cx="1555750" cy="5857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dirty="0" smtClean="0">
              <a:latin typeface="Meta-Light" panose="020B0504030101020102" pitchFamily="34" charset="0"/>
            </a:rPr>
            <a:t>UMC</a:t>
          </a:r>
          <a:endParaRPr lang="en-US" sz="2800" dirty="0">
            <a:latin typeface="Meta-Light" panose="020B0504030101020102" pitchFamily="34" charset="0"/>
          </a:endParaRPr>
        </a:p>
      </cdr:txBody>
    </cdr:sp>
  </cdr:relSizeAnchor>
  <cdr:relSizeAnchor xmlns:cdr="http://schemas.openxmlformats.org/drawingml/2006/chartDrawing">
    <cdr:from>
      <cdr:x>0.67673</cdr:x>
      <cdr:y>0.83046</cdr:y>
    </cdr:from>
    <cdr:to>
      <cdr:x>0.87399</cdr:x>
      <cdr:y>0.96508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5337175" y="3613616"/>
          <a:ext cx="1555750" cy="5857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dirty="0" smtClean="0">
              <a:latin typeface="Meta-Light" panose="020B0504030101020102" pitchFamily="34" charset="0"/>
            </a:rPr>
            <a:t>Samsung</a:t>
          </a:r>
          <a:endParaRPr lang="en-US" sz="2800" dirty="0">
            <a:latin typeface="Meta-Light" panose="020B0504030101020102" pitchFamily="34" charset="0"/>
          </a:endParaRPr>
        </a:p>
      </cdr:txBody>
    </cdr:sp>
  </cdr:relSizeAnchor>
  <cdr:relSizeAnchor xmlns:cdr="http://schemas.openxmlformats.org/drawingml/2006/chartDrawing">
    <cdr:from>
      <cdr:x>0.77335</cdr:x>
      <cdr:y>0.0467</cdr:y>
    </cdr:from>
    <cdr:to>
      <cdr:x>0.97061</cdr:x>
      <cdr:y>0.18132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6099175" y="203200"/>
          <a:ext cx="1555750" cy="5857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dirty="0" smtClean="0">
              <a:latin typeface="Meta-Light" panose="020B0504030101020102" pitchFamily="34" charset="0"/>
            </a:rPr>
            <a:t>Others</a:t>
          </a:r>
          <a:endParaRPr lang="en-US" sz="2800" dirty="0">
            <a:latin typeface="Meta-Light" panose="020B0504030101020102" pitchFamily="34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5A540-DDF6-4CFF-B139-693DBD35DB79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05E77-73C2-4225-96A0-8F043187F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study</a:t>
            </a:r>
            <a:r>
              <a:rPr lang="en-US" baseline="0" dirty="0" smtClean="0"/>
              <a:t> this problem from a lot of point of views. Today, I’ll choose the economic angle.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05E77-73C2-4225-96A0-8F043187F8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Moore's law is the observation that the number of transistors in a dense integrated circuit doubles about every 18 months.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05E77-73C2-4225-96A0-8F043187F8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64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05E77-73C2-4225-96A0-8F043187F8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8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lead</a:t>
            </a:r>
            <a:r>
              <a:rPr lang="en-US" baseline="0" dirty="0" smtClean="0"/>
              <a:t> the technology 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05E77-73C2-4225-96A0-8F043187F8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78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And even though they are so far ahead, it’s getting to freaking expensive.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05E77-73C2-4225-96A0-8F043187F8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69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had the effect of a bomb.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05E77-73C2-4225-96A0-8F043187F8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3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1BA80-9FBB-4A3E-B21D-872F7349F9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2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63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4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44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30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8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7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2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4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53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1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6B40E-E6A7-4BB1-806E-E9FA6024A86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129C7-D96F-4A00-8A37-1784536E1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1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Integrated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Together, they lead...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The technology race </a:t>
            </a:r>
          </a:p>
          <a:p>
            <a:pPr marL="0" indent="0" algn="ctr">
              <a:buNone/>
            </a:pPr>
            <a:r>
              <a:rPr lang="en-US" sz="4000" dirty="0" smtClean="0"/>
              <a:t>and state-of-the-art techniques.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8652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4 Foundries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en-US" dirty="0" smtClean="0"/>
              <a:t>Market domination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dirty="0" smtClean="0"/>
              <a:t>Stellar revenue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en-US" dirty="0" smtClean="0"/>
              <a:t>Technology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1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Rock’s Law is killing the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Double the manufacturing cost every two years.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Past $15 billions for the previous node.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0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GF drops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 smtClean="0"/>
              <a:t>“GlobalFoundries </a:t>
            </a:r>
            <a:r>
              <a:rPr lang="en-US" dirty="0"/>
              <a:t>is putting its 7nm finFET program on hold indefinitely and has dropped plans to pursue technology nodes beyond 7nm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9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Moore’s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New transistors topologies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New materials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Heterogeneous integration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3D integration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613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3D IC?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65" y="2076449"/>
            <a:ext cx="568187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1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3D IC?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04" y="2168841"/>
            <a:ext cx="5738192" cy="32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0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3D IC?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19FDC-00B7-407F-A140-786AB5FE771E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2840"/>
          <a:stretch/>
        </p:blipFill>
        <p:spPr>
          <a:xfrm>
            <a:off x="415697" y="3210560"/>
            <a:ext cx="2734529" cy="11283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8" y="1946245"/>
            <a:ext cx="2734529" cy="2392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11" y="1870077"/>
            <a:ext cx="2821578" cy="2468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773" y="2468907"/>
            <a:ext cx="2885705" cy="182255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60134" y="4383410"/>
            <a:ext cx="26237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 smtClean="0"/>
              <a:t>Face-to-Face (present)</a:t>
            </a:r>
            <a:endParaRPr lang="en-GB" sz="2100" dirty="0"/>
          </a:p>
        </p:txBody>
      </p:sp>
      <p:sp>
        <p:nvSpPr>
          <p:cNvPr id="13" name="Rectangle 12"/>
          <p:cNvSpPr/>
          <p:nvPr/>
        </p:nvSpPr>
        <p:spPr>
          <a:xfrm>
            <a:off x="568189" y="4387760"/>
            <a:ext cx="23278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 smtClean="0"/>
              <a:t>Face-to-Back  (past)</a:t>
            </a:r>
            <a:endParaRPr lang="en-GB" sz="2100" dirty="0"/>
          </a:p>
        </p:txBody>
      </p:sp>
      <p:sp>
        <p:nvSpPr>
          <p:cNvPr id="14" name="Rectangle 13"/>
          <p:cNvSpPr/>
          <p:nvPr/>
        </p:nvSpPr>
        <p:spPr>
          <a:xfrm>
            <a:off x="6064550" y="4383410"/>
            <a:ext cx="274414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00" dirty="0" smtClean="0"/>
              <a:t>Transistor-on-transistor</a:t>
            </a:r>
          </a:p>
          <a:p>
            <a:pPr algn="ctr"/>
            <a:r>
              <a:rPr lang="en-US" sz="2100" dirty="0" smtClean="0"/>
              <a:t>(future)</a:t>
            </a:r>
            <a:endParaRPr lang="en-GB" sz="2100" dirty="0"/>
          </a:p>
        </p:txBody>
      </p:sp>
      <p:sp>
        <p:nvSpPr>
          <p:cNvPr id="4" name="TextBox 3"/>
          <p:cNvSpPr txBox="1"/>
          <p:nvPr/>
        </p:nvSpPr>
        <p:spPr>
          <a:xfrm>
            <a:off x="374550" y="5695950"/>
            <a:ext cx="8504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Somebody needs to decide what goes where</a:t>
            </a:r>
          </a:p>
        </p:txBody>
      </p:sp>
    </p:spTree>
    <p:extLst>
      <p:ext uri="{BB962C8B-B14F-4D97-AF65-F5344CB8AC3E}">
        <p14:creationId xmlns:p14="http://schemas.microsoft.com/office/powerpoint/2010/main" val="22356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design a 2D IC?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2" y="3272631"/>
            <a:ext cx="5553075" cy="1457325"/>
          </a:xfrm>
        </p:spPr>
      </p:pic>
    </p:spTree>
    <p:extLst>
      <p:ext uri="{BB962C8B-B14F-4D97-AF65-F5344CB8AC3E}">
        <p14:creationId xmlns:p14="http://schemas.microsoft.com/office/powerpoint/2010/main" val="212238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design a 3D IC?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3182144"/>
            <a:ext cx="7000875" cy="1638300"/>
          </a:xfrm>
        </p:spPr>
      </p:pic>
    </p:spTree>
    <p:extLst>
      <p:ext uri="{BB962C8B-B14F-4D97-AF65-F5344CB8AC3E}">
        <p14:creationId xmlns:p14="http://schemas.microsoft.com/office/powerpoint/2010/main" val="111171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0"/>
            <a:ext cx="10334625" cy="6889750"/>
          </a:xfrm>
        </p:spPr>
      </p:pic>
    </p:spTree>
    <p:extLst>
      <p:ext uri="{BB962C8B-B14F-4D97-AF65-F5344CB8AC3E}">
        <p14:creationId xmlns:p14="http://schemas.microsoft.com/office/powerpoint/2010/main" val="10942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do it better?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307874"/>
            <a:ext cx="7886700" cy="1386840"/>
          </a:xfrm>
        </p:spPr>
      </p:pic>
    </p:spTree>
    <p:extLst>
      <p:ext uri="{BB962C8B-B14F-4D97-AF65-F5344CB8AC3E}">
        <p14:creationId xmlns:p14="http://schemas.microsoft.com/office/powerpoint/2010/main" val="29214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main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Clustering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dirty="0" smtClean="0"/>
              <a:t>Grouping gates together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Partitioning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dirty="0" smtClean="0"/>
              <a:t>Splitting the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7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 clustering?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aim is to shorten the connections.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603" y="2598499"/>
            <a:ext cx="4226793" cy="280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 clustering?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aim is to shorten the connections.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you see the risk in </a:t>
            </a:r>
            <a:r>
              <a:rPr lang="en-US" b="1" dirty="0" smtClean="0"/>
              <a:t>not</a:t>
            </a:r>
            <a:r>
              <a:rPr lang="en-US" dirty="0" smtClean="0"/>
              <a:t> clustering?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bother clustering?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aim is to shorten the connections.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you see the risk in </a:t>
            </a:r>
            <a:r>
              <a:rPr lang="en-US" b="1" dirty="0" smtClean="0"/>
              <a:t>not</a:t>
            </a:r>
            <a:r>
              <a:rPr lang="en-US" dirty="0" smtClean="0"/>
              <a:t> clustering?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Do not cut short wires. Hide Them. Please.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Clustering:</a:t>
            </a:r>
            <a:br>
              <a:rPr lang="en-US" dirty="0" smtClean="0"/>
            </a:br>
            <a:r>
              <a:rPr lang="en-US" dirty="0" smtClean="0"/>
              <a:t>Hierarchical geometric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25" y="1633451"/>
            <a:ext cx="5224549" cy="52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1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Clustering:</a:t>
            </a:r>
            <a:br>
              <a:rPr lang="en-US" dirty="0" smtClean="0"/>
            </a:br>
            <a:r>
              <a:rPr lang="en-US" dirty="0" smtClean="0"/>
              <a:t>Hierarchical geometric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25" y="1633451"/>
            <a:ext cx="5224549" cy="52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Clustering:</a:t>
            </a:r>
            <a:br>
              <a:rPr lang="en-US" dirty="0" smtClean="0"/>
            </a:br>
            <a:r>
              <a:rPr lang="en-US" dirty="0" smtClean="0"/>
              <a:t>Hierarchical geometric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25" y="1633451"/>
            <a:ext cx="5224549" cy="52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Clustering:</a:t>
            </a:r>
            <a:br>
              <a:rPr lang="en-US" dirty="0" smtClean="0"/>
            </a:br>
            <a:r>
              <a:rPr lang="en-US" dirty="0" smtClean="0"/>
              <a:t>Hierarchical geometric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25" y="1633451"/>
            <a:ext cx="5224549" cy="5224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43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Clustering:</a:t>
            </a:r>
            <a:br>
              <a:rPr lang="en-US" dirty="0" smtClean="0"/>
            </a:br>
            <a:r>
              <a:rPr lang="en-US" dirty="0" smtClean="0"/>
              <a:t>Hierarchical geometric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25" y="1633451"/>
            <a:ext cx="5224549" cy="5224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888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234"/>
            <a:ext cx="9144000" cy="63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Clustering:</a:t>
            </a:r>
            <a:br>
              <a:rPr lang="en-US" dirty="0" smtClean="0"/>
            </a:br>
            <a:r>
              <a:rPr lang="en-US" dirty="0" smtClean="0"/>
              <a:t>Progressive wire-length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Cluster the gates connected by very short wires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Check if the system is still “balanced bi-partitionable”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???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Forget about this method because it’s broken</a:t>
            </a:r>
          </a:p>
          <a:p>
            <a:pPr marL="514350" indent="-514350">
              <a:buFont typeface="+mj-lt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→ Cluster phagocytosis</a:t>
            </a:r>
          </a:p>
        </p:txBody>
      </p:sp>
    </p:spTree>
    <p:extLst>
      <p:ext uri="{BB962C8B-B14F-4D97-AF65-F5344CB8AC3E}">
        <p14:creationId xmlns:p14="http://schemas.microsoft.com/office/powerpoint/2010/main" val="233354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 MIN-cut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34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Cut as few nets as possible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35" y="2686078"/>
            <a:ext cx="2734529" cy="2392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5519651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Minimize 3D connections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324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Partitioning: MAX-cut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34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Cut as many nets as possible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5519651"/>
            <a:ext cx="788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Maximize 3D connections </a:t>
            </a:r>
            <a:r>
              <a:rPr lang="en-US" sz="1600" dirty="0" smtClean="0"/>
              <a:t>(if you clustered cleverly!)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11" y="2551721"/>
            <a:ext cx="2821578" cy="24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3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summarize all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Traditional 2D ICs are in need of a paradigm shift.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3D is an alternative path to keep Moore going.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Clustering and partitioning are not trivial and matter.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think?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Does it make sense to design 3D ICs based on 2D information?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 you think of a nice way to cluster the design?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Do you have an opinion about IC manufacturing socio-ecological impact?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3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1" b="6976"/>
          <a:stretch/>
        </p:blipFill>
        <p:spPr>
          <a:xfrm>
            <a:off x="0" y="1434353"/>
            <a:ext cx="9144000" cy="52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" panose="02000506050000020004" pitchFamily="2" charset="0"/>
              </a:rPr>
              <a:t>Do you know them?</a:t>
            </a:r>
            <a:endParaRPr lang="en-US" dirty="0">
              <a:latin typeface="Meta" panose="0200050605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8766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TSMC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Samsung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55" y="1419225"/>
            <a:ext cx="1765905" cy="1390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05325" y="1825625"/>
            <a:ext cx="3876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Intel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Global Foundries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68" y="1417732"/>
            <a:ext cx="2098708" cy="1392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89" y="4410075"/>
            <a:ext cx="2866571" cy="1504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367212"/>
            <a:ext cx="3563112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4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" panose="02000506050000020004" pitchFamily="2" charset="0"/>
              </a:rPr>
              <a:t>Do you know them?</a:t>
            </a:r>
            <a:endParaRPr lang="en-US" dirty="0">
              <a:latin typeface="Meta" panose="02000506050000020004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30" y="2009775"/>
            <a:ext cx="1765905" cy="13906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505325" y="1825625"/>
            <a:ext cx="38766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202" y="2009775"/>
            <a:ext cx="2098708" cy="13921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89" y="4410075"/>
            <a:ext cx="2866571" cy="1504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367212"/>
            <a:ext cx="3563112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0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" panose="02000506050000020004" pitchFamily="2" charset="0"/>
              </a:rPr>
              <a:t>Together, they dominate...</a:t>
            </a:r>
            <a:endParaRPr lang="en-US" dirty="0">
              <a:latin typeface="Meta" panose="02000506050000020004" pitchFamily="2" charset="0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latin typeface="Meta-Light" panose="020B0504030101020102" pitchFamily="34" charset="0"/>
              </a:rPr>
              <a:t>Over </a:t>
            </a:r>
            <a:r>
              <a:rPr lang="en-US" sz="4000" dirty="0" smtClean="0">
                <a:latin typeface="Meta-Light" panose="020B0504030101020102" pitchFamily="34" charset="0"/>
              </a:rPr>
              <a:t>73% of the market.</a:t>
            </a:r>
            <a:endParaRPr lang="en-US" sz="4000" dirty="0">
              <a:latin typeface="Meta-Light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7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" panose="02000506050000020004" pitchFamily="2" charset="0"/>
              </a:rPr>
              <a:t>Market share percentage</a:t>
            </a:r>
            <a:endParaRPr lang="en-US" dirty="0">
              <a:latin typeface="Meta" panose="02000506050000020004" pitchFamily="2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34706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23925" y="2028825"/>
            <a:ext cx="987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Meta-Light" panose="020B0504030101020102" pitchFamily="34" charset="0"/>
              </a:rPr>
              <a:t>TSMC</a:t>
            </a:r>
            <a:endParaRPr lang="en-US" sz="2800" dirty="0">
              <a:latin typeface="Meta-Light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3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eta" panose="02000506050000020004" pitchFamily="2" charset="0"/>
              </a:rPr>
              <a:t>Together, they make...</a:t>
            </a:r>
            <a:endParaRPr lang="en-US" dirty="0">
              <a:latin typeface="Meta" panose="0200050605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latin typeface="Meta-Light" panose="020B0504030101020102" pitchFamily="34" charset="0"/>
              </a:rPr>
              <a:t>Over $46 billions in revenue.</a:t>
            </a:r>
            <a:endParaRPr lang="en-US" sz="4000" dirty="0">
              <a:latin typeface="Meta-Light" panose="020B050403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6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B fonts">
      <a:majorFont>
        <a:latin typeface="Meta"/>
        <a:ea typeface=""/>
        <a:cs typeface=""/>
      </a:majorFont>
      <a:minorFont>
        <a:latin typeface="Meta-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721</TotalTime>
  <Words>488</Words>
  <Application>Microsoft Office PowerPoint</Application>
  <PresentationFormat>On-screen Show (4:3)</PresentationFormat>
  <Paragraphs>123</Paragraphs>
  <Slides>34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Meta</vt:lpstr>
      <vt:lpstr>Meta-Light</vt:lpstr>
      <vt:lpstr>Office Theme</vt:lpstr>
      <vt:lpstr>3D Integrated Circuits</vt:lpstr>
      <vt:lpstr>PowerPoint Presentation</vt:lpstr>
      <vt:lpstr>PowerPoint Presentation</vt:lpstr>
      <vt:lpstr>Moore’s Law</vt:lpstr>
      <vt:lpstr>Do you know them?</vt:lpstr>
      <vt:lpstr>Do you know them?</vt:lpstr>
      <vt:lpstr>Together, they dominate...</vt:lpstr>
      <vt:lpstr>Market share percentage</vt:lpstr>
      <vt:lpstr>Together, they make...</vt:lpstr>
      <vt:lpstr>Together, they lead...</vt:lpstr>
      <vt:lpstr>TOP 4 Foundries</vt:lpstr>
      <vt:lpstr>Rock’s Law is killing the market</vt:lpstr>
      <vt:lpstr>GF drops out</vt:lpstr>
      <vt:lpstr>Extend Moore’s Law</vt:lpstr>
      <vt:lpstr>What is a 3D IC?</vt:lpstr>
      <vt:lpstr>What is a 3D IC?</vt:lpstr>
      <vt:lpstr>What is a 3D IC?</vt:lpstr>
      <vt:lpstr>How do we design a 2D IC?</vt:lpstr>
      <vt:lpstr>How do we design a 3D IC?</vt:lpstr>
      <vt:lpstr>How can we do it better?</vt:lpstr>
      <vt:lpstr>Two main challenges</vt:lpstr>
      <vt:lpstr>Why bother clustering?</vt:lpstr>
      <vt:lpstr>Why bother clustering?</vt:lpstr>
      <vt:lpstr>Why bother clustering?</vt:lpstr>
      <vt:lpstr>Clustering: Hierarchical geometric</vt:lpstr>
      <vt:lpstr>Clustering: Hierarchical geometric</vt:lpstr>
      <vt:lpstr>Clustering: Hierarchical geometric</vt:lpstr>
      <vt:lpstr>Clustering: Hierarchical geometric</vt:lpstr>
      <vt:lpstr>Clustering: Hierarchical geometric</vt:lpstr>
      <vt:lpstr>Clustering: Progressive wire-length</vt:lpstr>
      <vt:lpstr>Partitioning: MIN-cut</vt:lpstr>
      <vt:lpstr>Partitioning: MAX-cut</vt:lpstr>
      <vt:lpstr>Let’s summarize all this</vt:lpstr>
      <vt:lpstr>What do you think?</vt:lpstr>
    </vt:vector>
  </TitlesOfParts>
  <Company>TEAM 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Quentin Delhaye</dc:creator>
  <cp:lastModifiedBy>Quentin Delhaye</cp:lastModifiedBy>
  <cp:revision>36</cp:revision>
  <dcterms:created xsi:type="dcterms:W3CDTF">2018-09-04T19:53:59Z</dcterms:created>
  <dcterms:modified xsi:type="dcterms:W3CDTF">2018-09-05T16:56:26Z</dcterms:modified>
</cp:coreProperties>
</file>